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21"/>
  </p:notesMasterIdLst>
  <p:sldIdLst>
    <p:sldId id="306" r:id="rId5"/>
    <p:sldId id="337" r:id="rId6"/>
    <p:sldId id="342" r:id="rId7"/>
    <p:sldId id="341" r:id="rId8"/>
    <p:sldId id="367" r:id="rId9"/>
    <p:sldId id="402" r:id="rId10"/>
    <p:sldId id="403" r:id="rId11"/>
    <p:sldId id="380" r:id="rId12"/>
    <p:sldId id="400" r:id="rId13"/>
    <p:sldId id="401" r:id="rId14"/>
    <p:sldId id="369" r:id="rId15"/>
    <p:sldId id="368" r:id="rId16"/>
    <p:sldId id="343" r:id="rId17"/>
    <p:sldId id="349" r:id="rId18"/>
    <p:sldId id="320" r:id="rId19"/>
    <p:sldId id="398" r:id="rId20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7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youtu.be/Rq7Wwcwn1uk?si=_ODExkHBopsQszrU" TargetMode="External"/><Relationship Id="rId7" Type="http://schemas.openxmlformats.org/officeDocument/2006/relationships/hyperlink" Target="https://autoware.org/" TargetMode="External"/><Relationship Id="rId2" Type="http://schemas.openxmlformats.org/officeDocument/2006/relationships/hyperlink" Target="https://youtu.be/YFQzyfXV6R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drive-ecosystem.github.io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youtu.be/YIZz_8rLgZQ?si=6Z6LWxWSTyS3Uk8u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global.agilex.ai/chassis/9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jpg"/><Relationship Id="rId18" Type="http://schemas.openxmlformats.org/officeDocument/2006/relationships/image" Target="../media/image22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hyperlink" Target="https://youtu.be/Rq7Wwcwn1uk?feature=shared" TargetMode="External"/><Relationship Id="rId17" Type="http://schemas.openxmlformats.org/officeDocument/2006/relationships/hyperlink" Target="https://youtu.be/YIZz_8rLgZQ?feature=shared" TargetMode="External"/><Relationship Id="rId2" Type="http://schemas.openxmlformats.org/officeDocument/2006/relationships/hyperlink" Target="https://autodrive-ecosystem.github.io/" TargetMode="External"/><Relationship Id="rId16" Type="http://schemas.openxmlformats.org/officeDocument/2006/relationships/hyperlink" Target="https://youtu.be/PLW1-sYW6Hw?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youtu.be/t0CgNR_LgrQ?feature=shared" TargetMode="External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utoDRIVE-Ecosystem/Nigel-Fritzing" TargetMode="External"/><Relationship Id="rId13" Type="http://schemas.openxmlformats.org/officeDocument/2006/relationships/hyperlink" Target="https://github.com/Tinker-Twins/AutoDRIVE-Autoware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github.com/AutoDRIVE-Ecosystem/Nigel-SolidWorks" TargetMode="External"/><Relationship Id="rId12" Type="http://schemas.openxmlformats.org/officeDocument/2006/relationships/hyperlink" Target="https://github.com/Tinker-Twins/AutoDRIVE/tree/AutoDRIVE-Devkit/ADSS%20Toolkit/autodrive_ros2/autodrive_nigel" TargetMode="External"/><Relationship Id="rId2" Type="http://schemas.openxmlformats.org/officeDocument/2006/relationships/hyperlink" Target="https://youtu.be/UVIShZuZmpg?si=dQqJXM77-lnZLhJ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1tenth.org/build.html" TargetMode="External"/><Relationship Id="rId11" Type="http://schemas.openxmlformats.org/officeDocument/2006/relationships/hyperlink" Target="https://github.com/Tinker-Twins/AutoDRIVE/tree/AutoDRIVE-Devkit/ADSS%20Toolkit/autodrive_ros/autodrive_nigel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github.com/Tinker-Twins/AutoDRIVE/blob/AutoDRIVE-Testbed/Documents/Nigel%20-%20Assembly%20Guide.pdf" TargetMode="External"/><Relationship Id="rId4" Type="http://schemas.openxmlformats.org/officeDocument/2006/relationships/hyperlink" Target="https://youtu.be/Rq7Wwcwn1uk?si=CdNm6JU64dXkdcBr" TargetMode="External"/><Relationship Id="rId9" Type="http://schemas.openxmlformats.org/officeDocument/2006/relationships/hyperlink" Target="https://github.com/AutoDRIVE-Ecosystem/Nigel-Arduin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LW1-sYW6Hw?si=rrL6IgAh_WYoWkF9" TargetMode="External"/><Relationship Id="rId2" Type="http://schemas.openxmlformats.org/officeDocument/2006/relationships/hyperlink" Target="https://youtu.be/YIZz_8rLgZQ?si=GbDHqdPnlcrT2HuJ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32.emf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drive-ecosystem.github.io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4.emf"/><Relationship Id="rId10" Type="http://schemas.openxmlformats.org/officeDocument/2006/relationships/image" Target="../media/image38.png"/><Relationship Id="rId4" Type="http://schemas.openxmlformats.org/officeDocument/2006/relationships/image" Target="../media/image33.emf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Mid-Scale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Tiny Town</a:t>
            </a:r>
          </a:p>
          <a:p>
            <a:pPr lvl="1"/>
            <a:r>
              <a:rPr lang="en-US" sz="1200" dirty="0"/>
              <a:t>Structured layout</a:t>
            </a:r>
          </a:p>
          <a:p>
            <a:pPr lvl="1"/>
            <a:r>
              <a:rPr lang="en-US" sz="1200" dirty="0"/>
              <a:t>Straights, left/right turns</a:t>
            </a:r>
          </a:p>
          <a:p>
            <a:pPr lvl="1"/>
            <a:r>
              <a:rPr lang="en-US" sz="1200" dirty="0"/>
              <a:t>3/4-way intersections</a:t>
            </a:r>
          </a:p>
          <a:p>
            <a:pPr lvl="1"/>
            <a:r>
              <a:rPr lang="en-US" sz="1200" dirty="0"/>
              <a:t>Roadside/lot parking</a:t>
            </a:r>
          </a:p>
          <a:p>
            <a:r>
              <a:rPr lang="en-US" dirty="0"/>
              <a:t>Forest Scenario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rgbClr val="747474"/>
                </a:solidFill>
              </a:rPr>
              <a:t>Uneven terrain</a:t>
            </a:r>
          </a:p>
          <a:p>
            <a:pPr marL="1028700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</a:rPr>
              <a:t>Rough terrain heightmap</a:t>
            </a:r>
          </a:p>
          <a:p>
            <a:pPr marL="1028700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C00000"/>
                </a:solidFill>
              </a:rPr>
              <a:t>Textures (visual)</a:t>
            </a:r>
          </a:p>
          <a:p>
            <a:pPr lvl="1">
              <a:spcBef>
                <a:spcPts val="0"/>
              </a:spcBef>
            </a:pPr>
            <a:r>
              <a:rPr lang="en-IN" sz="1200" dirty="0">
                <a:solidFill>
                  <a:srgbClr val="747474"/>
                </a:solidFill>
              </a:rPr>
              <a:t>Obstructions</a:t>
            </a:r>
          </a:p>
          <a:p>
            <a:pPr marL="1028700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92D050"/>
                </a:solidFill>
              </a:rPr>
              <a:t>Soft vegetation (e.g. grass, shrubs)</a:t>
            </a:r>
          </a:p>
          <a:p>
            <a:pPr marL="1028700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B050"/>
                </a:solidFill>
              </a:rPr>
              <a:t>Hard vegetation (e.g. trees)</a:t>
            </a:r>
          </a:p>
          <a:p>
            <a:pPr marL="1028700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</a:rPr>
              <a:t>Rocks and boulders</a:t>
            </a:r>
          </a:p>
          <a:p>
            <a:pPr lvl="1">
              <a:spcBef>
                <a:spcPts val="0"/>
              </a:spcBef>
            </a:pPr>
            <a:r>
              <a:rPr lang="en-IN" sz="1200" dirty="0">
                <a:solidFill>
                  <a:srgbClr val="747474"/>
                </a:solidFill>
              </a:rPr>
              <a:t>Mountains</a:t>
            </a:r>
          </a:p>
          <a:p>
            <a:pPr marL="1028700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</a:rPr>
              <a:t>Mountains at a distance</a:t>
            </a:r>
          </a:p>
          <a:p>
            <a:pPr marL="1028700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</a:rPr>
              <a:t>Smaller hillocks throughout</a:t>
            </a:r>
          </a:p>
          <a:p>
            <a:pPr lvl="1">
              <a:spcBef>
                <a:spcPts val="0"/>
              </a:spcBef>
            </a:pPr>
            <a:r>
              <a:rPr lang="en-IN" sz="1200" dirty="0">
                <a:solidFill>
                  <a:srgbClr val="747474"/>
                </a:solidFill>
              </a:rPr>
              <a:t>Water body</a:t>
            </a:r>
          </a:p>
          <a:p>
            <a:pPr marL="1028700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70C0"/>
                </a:solidFill>
              </a:rPr>
              <a:t>Lake at the center of the scene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A small trees on a rocky surface&#10;&#10;Description automatically generated">
            <a:extLst>
              <a:ext uri="{FF2B5EF4-FFF2-40B4-BE49-F238E27FC236}">
                <a16:creationId xmlns:a16="http://schemas.microsoft.com/office/drawing/2014/main" id="{2C546116-2961-F942-7C7E-FD32A155F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" r="7749"/>
          <a:stretch/>
        </p:blipFill>
        <p:spPr>
          <a:xfrm>
            <a:off x="7797553" y="3638550"/>
            <a:ext cx="4057988" cy="2286000"/>
          </a:xfrm>
          <a:prstGeom prst="rect">
            <a:avLst/>
          </a:prstGeom>
        </p:spPr>
      </p:pic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933C14D3-AB5B-E97C-DA59-2540DF7EC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60" y="1571625"/>
            <a:ext cx="352964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Full-Scale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RZR</a:t>
            </a:r>
          </a:p>
          <a:p>
            <a:pPr lvl="1"/>
            <a:r>
              <a:rPr lang="en-US" dirty="0"/>
              <a:t>Forest scenario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OpenCAV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City scenario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64218-DEEA-32C6-D6B4-C5BA35000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15" y="1533043"/>
            <a:ext cx="2530772" cy="2286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9435F-8814-D22E-E8AB-8DBDA5194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673" y="3923024"/>
            <a:ext cx="2262314" cy="2231136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7B46B-6B8B-D90C-8A07-3A48DDD7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74" y="1533043"/>
            <a:ext cx="4549728" cy="2286000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34603-B2E3-6ABC-36B4-9069FCF08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490" y="3923024"/>
            <a:ext cx="4553712" cy="2227469"/>
          </a:xfrm>
          <a:prstGeom prst="rect">
            <a:avLst/>
          </a:prstGeom>
          <a:ln w="19050">
            <a:solidFill>
              <a:srgbClr val="F16122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FC6BD52-2A96-1E42-538F-B83C94014225}"/>
              </a:ext>
            </a:extLst>
          </p:cNvPr>
          <p:cNvSpPr txBox="1"/>
          <p:nvPr/>
        </p:nvSpPr>
        <p:spPr>
          <a:xfrm>
            <a:off x="1190625" y="3923024"/>
            <a:ext cx="2933816" cy="2231380"/>
          </a:xfrm>
          <a:prstGeom prst="rect">
            <a:avLst/>
          </a:prstGeom>
          <a:noFill/>
          <a:ln w="19050">
            <a:solidFill>
              <a:srgbClr val="F1612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F16122"/>
                </a:solidFill>
              </a:rPr>
              <a:t>LEGEND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747474"/>
                </a:solidFill>
              </a:rPr>
              <a:t>Uneven terrain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C00000"/>
                </a:solidFill>
              </a:rPr>
              <a:t>Rough terrain heightmap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C00000"/>
                </a:solidFill>
              </a:rPr>
              <a:t>Textures (visual)</a:t>
            </a:r>
          </a:p>
          <a:p>
            <a:pPr>
              <a:spcBef>
                <a:spcPts val="0"/>
              </a:spcBef>
            </a:pPr>
            <a:r>
              <a:rPr lang="en-IN" sz="1100" dirty="0">
                <a:solidFill>
                  <a:srgbClr val="747474"/>
                </a:solidFill>
              </a:rPr>
              <a:t>Obstructions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92D050"/>
                </a:solidFill>
              </a:rPr>
              <a:t>Soft vegetation (e.g. grass, shrubs)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B050"/>
                </a:solidFill>
              </a:rPr>
              <a:t>Hard vegetation (e.g. trees)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2"/>
                </a:solidFill>
              </a:rPr>
              <a:t>Rocks and boulders</a:t>
            </a:r>
          </a:p>
          <a:p>
            <a:pPr>
              <a:spcBef>
                <a:spcPts val="0"/>
              </a:spcBef>
            </a:pPr>
            <a:r>
              <a:rPr lang="en-IN" sz="1100" dirty="0">
                <a:solidFill>
                  <a:srgbClr val="747474"/>
                </a:solidFill>
              </a:rPr>
              <a:t>Mountains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/>
                </a:solidFill>
              </a:rPr>
              <a:t>Mountains at a distance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</a:rPr>
              <a:t>Smaller hillocks throughout</a:t>
            </a:r>
          </a:p>
          <a:p>
            <a:pPr>
              <a:spcBef>
                <a:spcPts val="0"/>
              </a:spcBef>
            </a:pPr>
            <a:r>
              <a:rPr lang="en-IN" sz="1100" dirty="0">
                <a:solidFill>
                  <a:srgbClr val="747474"/>
                </a:solidFill>
              </a:rPr>
              <a:t>Water body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70C0"/>
                </a:solidFill>
              </a:rPr>
              <a:t>Lake at the center of the scene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EBD062-97B1-3F2D-2529-8A07BB008CCD}"/>
              </a:ext>
            </a:extLst>
          </p:cNvPr>
          <p:cNvSpPr/>
          <p:nvPr/>
        </p:nvSpPr>
        <p:spPr>
          <a:xfrm>
            <a:off x="4476750" y="3009900"/>
            <a:ext cx="723900" cy="723900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911F43-1609-EB26-391F-5EF1F1850CAA}"/>
              </a:ext>
            </a:extLst>
          </p:cNvPr>
          <p:cNvSpPr/>
          <p:nvPr/>
        </p:nvSpPr>
        <p:spPr>
          <a:xfrm>
            <a:off x="5866839" y="3989246"/>
            <a:ext cx="484107" cy="2071570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779714-3335-3C04-334C-A7584EE579A3}"/>
              </a:ext>
            </a:extLst>
          </p:cNvPr>
          <p:cNvSpPr/>
          <p:nvPr/>
        </p:nvSpPr>
        <p:spPr>
          <a:xfrm>
            <a:off x="6577490" y="3923024"/>
            <a:ext cx="3147535" cy="267976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5A9471-7DDE-0BC2-829F-0FF462B36CED}"/>
              </a:ext>
            </a:extLst>
          </p:cNvPr>
          <p:cNvSpPr/>
          <p:nvPr/>
        </p:nvSpPr>
        <p:spPr>
          <a:xfrm>
            <a:off x="5067590" y="2542055"/>
            <a:ext cx="252022" cy="267976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9EB608-DB56-5A58-C238-C0AAB5BE7248}"/>
              </a:ext>
            </a:extLst>
          </p:cNvPr>
          <p:cNvSpPr/>
          <p:nvPr/>
        </p:nvSpPr>
        <p:spPr>
          <a:xfrm>
            <a:off x="10325389" y="3428230"/>
            <a:ext cx="580735" cy="305569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6799D8-D226-38A5-D4C4-B27BD5EAECD1}"/>
              </a:ext>
            </a:extLst>
          </p:cNvPr>
          <p:cNvSpPr/>
          <p:nvPr/>
        </p:nvSpPr>
        <p:spPr>
          <a:xfrm>
            <a:off x="10325389" y="1701909"/>
            <a:ext cx="580735" cy="305569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34ACC5-BD76-BD67-BE51-19AB6A43C117}"/>
              </a:ext>
            </a:extLst>
          </p:cNvPr>
          <p:cNvSpPr/>
          <p:nvPr/>
        </p:nvSpPr>
        <p:spPr>
          <a:xfrm>
            <a:off x="9967538" y="5591176"/>
            <a:ext cx="580735" cy="469642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51F81B-9C32-EC8B-F593-3A0437E8CC7B}"/>
              </a:ext>
            </a:extLst>
          </p:cNvPr>
          <p:cNvSpPr/>
          <p:nvPr/>
        </p:nvSpPr>
        <p:spPr>
          <a:xfrm>
            <a:off x="7515225" y="4853175"/>
            <a:ext cx="2333810" cy="120764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106A4E-D7DF-7692-1FB3-B337B8BE4865}"/>
              </a:ext>
            </a:extLst>
          </p:cNvPr>
          <p:cNvSpPr/>
          <p:nvPr/>
        </p:nvSpPr>
        <p:spPr>
          <a:xfrm>
            <a:off x="6728595" y="5324956"/>
            <a:ext cx="668127" cy="735861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B5E89E-E920-5157-F9B8-EDB2DD3DE913}"/>
              </a:ext>
            </a:extLst>
          </p:cNvPr>
          <p:cNvSpPr/>
          <p:nvPr/>
        </p:nvSpPr>
        <p:spPr>
          <a:xfrm>
            <a:off x="6655387" y="1639547"/>
            <a:ext cx="1155113" cy="2094252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71E1C0-68C8-0427-F878-315C06A24AE7}"/>
              </a:ext>
            </a:extLst>
          </p:cNvPr>
          <p:cNvSpPr/>
          <p:nvPr/>
        </p:nvSpPr>
        <p:spPr>
          <a:xfrm>
            <a:off x="7855838" y="2542056"/>
            <a:ext cx="878587" cy="119174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0051E5-5D7C-9ECA-E803-21BDBC1F5B21}"/>
              </a:ext>
            </a:extLst>
          </p:cNvPr>
          <p:cNvSpPr/>
          <p:nvPr/>
        </p:nvSpPr>
        <p:spPr>
          <a:xfrm>
            <a:off x="6664421" y="4262774"/>
            <a:ext cx="668127" cy="68565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7696E7-C936-B52D-BE21-3671BABCB67E}"/>
              </a:ext>
            </a:extLst>
          </p:cNvPr>
          <p:cNvSpPr/>
          <p:nvPr/>
        </p:nvSpPr>
        <p:spPr>
          <a:xfrm>
            <a:off x="7396722" y="4242561"/>
            <a:ext cx="668127" cy="32497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6DBD0C-A006-786D-7BAA-F161EA4FFD54}"/>
              </a:ext>
            </a:extLst>
          </p:cNvPr>
          <p:cNvSpPr/>
          <p:nvPr/>
        </p:nvSpPr>
        <p:spPr>
          <a:xfrm>
            <a:off x="10075000" y="4186532"/>
            <a:ext cx="926375" cy="32497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C08538C-A214-2B1C-5751-566936F6A51E}"/>
              </a:ext>
            </a:extLst>
          </p:cNvPr>
          <p:cNvSpPr/>
          <p:nvPr/>
        </p:nvSpPr>
        <p:spPr>
          <a:xfrm>
            <a:off x="9795196" y="2450187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CD774EA-325D-4EED-BAF5-EE61ABD1511E}"/>
              </a:ext>
            </a:extLst>
          </p:cNvPr>
          <p:cNvSpPr/>
          <p:nvPr/>
        </p:nvSpPr>
        <p:spPr>
          <a:xfrm>
            <a:off x="8645311" y="1546300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BA005A-44D8-0A17-0963-2C1F56BE40D1}"/>
              </a:ext>
            </a:extLst>
          </p:cNvPr>
          <p:cNvSpPr/>
          <p:nvPr/>
        </p:nvSpPr>
        <p:spPr>
          <a:xfrm>
            <a:off x="8284001" y="5751005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2D98B07-CB67-BCD2-470F-BD7CEB8C96E2}"/>
              </a:ext>
            </a:extLst>
          </p:cNvPr>
          <p:cNvSpPr/>
          <p:nvPr/>
        </p:nvSpPr>
        <p:spPr>
          <a:xfrm>
            <a:off x="8854788" y="5118048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588E1C1-D77F-213E-ED30-7C666B523455}"/>
              </a:ext>
            </a:extLst>
          </p:cNvPr>
          <p:cNvSpPr/>
          <p:nvPr/>
        </p:nvSpPr>
        <p:spPr>
          <a:xfrm>
            <a:off x="9676692" y="5253790"/>
            <a:ext cx="463187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C01EAB9-1860-A9FF-0324-4D5B3B24C4FF}"/>
              </a:ext>
            </a:extLst>
          </p:cNvPr>
          <p:cNvSpPr/>
          <p:nvPr/>
        </p:nvSpPr>
        <p:spPr>
          <a:xfrm>
            <a:off x="9944707" y="4552072"/>
            <a:ext cx="344684" cy="277467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3221DD-ED55-CC0A-3D88-A6BF54C7C685}"/>
              </a:ext>
            </a:extLst>
          </p:cNvPr>
          <p:cNvSpPr/>
          <p:nvPr/>
        </p:nvSpPr>
        <p:spPr>
          <a:xfrm>
            <a:off x="7806573" y="4537332"/>
            <a:ext cx="344684" cy="200403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D9CF216-72F1-AA2B-A2BF-39623F5036E9}"/>
              </a:ext>
            </a:extLst>
          </p:cNvPr>
          <p:cNvSpPr/>
          <p:nvPr/>
        </p:nvSpPr>
        <p:spPr>
          <a:xfrm>
            <a:off x="8151257" y="4503908"/>
            <a:ext cx="263567" cy="130003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0C8AAC-6755-A56C-93B6-F558A9FFF054}"/>
              </a:ext>
            </a:extLst>
          </p:cNvPr>
          <p:cNvSpPr/>
          <p:nvPr/>
        </p:nvSpPr>
        <p:spPr>
          <a:xfrm>
            <a:off x="10239375" y="3989329"/>
            <a:ext cx="762000" cy="267976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726B876-DC9D-B39B-4027-CC17B79AC03E}"/>
              </a:ext>
            </a:extLst>
          </p:cNvPr>
          <p:cNvSpPr/>
          <p:nvPr/>
        </p:nvSpPr>
        <p:spPr>
          <a:xfrm>
            <a:off x="4838700" y="5392523"/>
            <a:ext cx="762000" cy="198654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DB0F0BB-0F40-2F55-745B-914B363ED0E0}"/>
              </a:ext>
            </a:extLst>
          </p:cNvPr>
          <p:cNvSpPr/>
          <p:nvPr/>
        </p:nvSpPr>
        <p:spPr>
          <a:xfrm>
            <a:off x="4797641" y="4956936"/>
            <a:ext cx="395960" cy="267976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3597FE-815F-2646-332F-35441F1FD2DE}"/>
              </a:ext>
            </a:extLst>
          </p:cNvPr>
          <p:cNvSpPr/>
          <p:nvPr/>
        </p:nvSpPr>
        <p:spPr>
          <a:xfrm>
            <a:off x="4268185" y="3989245"/>
            <a:ext cx="346779" cy="2071571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856DB6-7F13-3070-EA68-6E4AD915E834}"/>
              </a:ext>
            </a:extLst>
          </p:cNvPr>
          <p:cNvSpPr/>
          <p:nvPr/>
        </p:nvSpPr>
        <p:spPr>
          <a:xfrm>
            <a:off x="4624251" y="3989811"/>
            <a:ext cx="1242588" cy="289719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CB449F-6297-F6CF-A6B1-E64D018344AE}"/>
              </a:ext>
            </a:extLst>
          </p:cNvPr>
          <p:cNvSpPr/>
          <p:nvPr/>
        </p:nvSpPr>
        <p:spPr>
          <a:xfrm>
            <a:off x="4614964" y="5695159"/>
            <a:ext cx="1242588" cy="365138"/>
          </a:xfrm>
          <a:prstGeom prst="rect">
            <a:avLst/>
          </a:prstGeom>
          <a:solidFill>
            <a:srgbClr val="9B8357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B834EE2-7C71-A1E3-0D27-1596902C2193}"/>
              </a:ext>
            </a:extLst>
          </p:cNvPr>
          <p:cNvSpPr/>
          <p:nvPr/>
        </p:nvSpPr>
        <p:spPr>
          <a:xfrm>
            <a:off x="5618334" y="4820655"/>
            <a:ext cx="212296" cy="162712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C7201D-801A-C922-4C74-48C8A819B739}"/>
              </a:ext>
            </a:extLst>
          </p:cNvPr>
          <p:cNvSpPr/>
          <p:nvPr/>
        </p:nvSpPr>
        <p:spPr>
          <a:xfrm>
            <a:off x="5363376" y="5105529"/>
            <a:ext cx="212296" cy="162712"/>
          </a:xfrm>
          <a:prstGeom prst="rect">
            <a:avLst/>
          </a:prstGeom>
          <a:solidFill>
            <a:schemeClr val="tx2">
              <a:alpha val="50196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F0D1D25-CAFD-86B3-814C-C38E2459E2E5}"/>
              </a:ext>
            </a:extLst>
          </p:cNvPr>
          <p:cNvSpPr/>
          <p:nvPr/>
        </p:nvSpPr>
        <p:spPr>
          <a:xfrm>
            <a:off x="5059114" y="4621085"/>
            <a:ext cx="304261" cy="289719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DBBA147-FC6B-F116-4DC2-D32315E1C724}"/>
              </a:ext>
            </a:extLst>
          </p:cNvPr>
          <p:cNvSpPr/>
          <p:nvPr/>
        </p:nvSpPr>
        <p:spPr>
          <a:xfrm>
            <a:off x="8192561" y="4307229"/>
            <a:ext cx="2355712" cy="417001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4B8219-D892-55D3-E89C-DE4B5CD0296B}"/>
              </a:ext>
            </a:extLst>
          </p:cNvPr>
          <p:cNvSpPr/>
          <p:nvPr/>
        </p:nvSpPr>
        <p:spPr>
          <a:xfrm>
            <a:off x="7708437" y="1535736"/>
            <a:ext cx="2839836" cy="1425332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1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Full-Scale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RZR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Forest scenario</a:t>
            </a:r>
            <a:endParaRPr lang="en-US" dirty="0">
              <a:solidFill>
                <a:srgbClr val="F16122"/>
              </a:solidFill>
            </a:endParaRPr>
          </a:p>
          <a:p>
            <a:r>
              <a:rPr lang="en-US" dirty="0" err="1">
                <a:solidFill>
                  <a:srgbClr val="F16122"/>
                </a:solidFill>
              </a:rPr>
              <a:t>OpenCAV</a:t>
            </a:r>
            <a:endParaRPr lang="en-US" dirty="0">
              <a:solidFill>
                <a:srgbClr val="F16122"/>
              </a:solidFill>
            </a:endParaRPr>
          </a:p>
          <a:p>
            <a:pPr lvl="1"/>
            <a:r>
              <a:rPr lang="en-US" dirty="0"/>
              <a:t>City scenario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2B56CF-5405-9CA5-0162-6DA26549523D}"/>
              </a:ext>
            </a:extLst>
          </p:cNvPr>
          <p:cNvGrpSpPr/>
          <p:nvPr/>
        </p:nvGrpSpPr>
        <p:grpSpPr>
          <a:xfrm>
            <a:off x="1459657" y="871538"/>
            <a:ext cx="10609589" cy="5476269"/>
            <a:chOff x="1459657" y="871538"/>
            <a:chExt cx="10609589" cy="54762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F8D00-D689-9B28-B608-DAFC1EE68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53" r="20383"/>
            <a:stretch/>
          </p:blipFill>
          <p:spPr>
            <a:xfrm>
              <a:off x="5548548" y="1846280"/>
              <a:ext cx="2789068" cy="2286000"/>
            </a:xfrm>
            <a:prstGeom prst="rect">
              <a:avLst/>
            </a:prstGeom>
            <a:ln w="19050">
              <a:solidFill>
                <a:srgbClr val="F1612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3B691A-A445-BD35-FAB8-60813E1A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6330" y="4658606"/>
              <a:ext cx="2932597" cy="13716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707A20-7381-26CD-D0E6-7696BE1A2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1596" y="3640121"/>
              <a:ext cx="2932597" cy="1371600"/>
            </a:xfrm>
            <a:prstGeom prst="rect">
              <a:avLst/>
            </a:prstGeom>
            <a:ln w="19050">
              <a:solidFill>
                <a:srgbClr val="00B0F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E54889-6A31-4526-871C-2B4DD68D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604" y="3304911"/>
              <a:ext cx="2932597" cy="1371600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E1DCEA-9356-3D66-1FD7-B0A750920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6963" y="1846280"/>
              <a:ext cx="2932597" cy="1371600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1C2938-AF57-83E7-7C9A-97AA0F3FCBF9}"/>
                </a:ext>
              </a:extLst>
            </p:cNvPr>
            <p:cNvSpPr/>
            <p:nvPr/>
          </p:nvSpPr>
          <p:spPr>
            <a:xfrm>
              <a:off x="6971657" y="3192480"/>
              <a:ext cx="354368" cy="2830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0FAF7A-76D4-D49D-22BE-0FA06C2A8D13}"/>
                </a:ext>
              </a:extLst>
            </p:cNvPr>
            <p:cNvSpPr/>
            <p:nvPr/>
          </p:nvSpPr>
          <p:spPr>
            <a:xfrm>
              <a:off x="6796088" y="2872489"/>
              <a:ext cx="320387" cy="25033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32ABCC-A560-26E4-EB02-A466A790B6DB}"/>
                </a:ext>
              </a:extLst>
            </p:cNvPr>
            <p:cNvSpPr/>
            <p:nvPr/>
          </p:nvSpPr>
          <p:spPr>
            <a:xfrm>
              <a:off x="6828782" y="2569279"/>
              <a:ext cx="354368" cy="20081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A2E566-F419-5A77-C319-D620A1DD8082}"/>
                </a:ext>
              </a:extLst>
            </p:cNvPr>
            <p:cNvSpPr/>
            <p:nvPr/>
          </p:nvSpPr>
          <p:spPr>
            <a:xfrm>
              <a:off x="6794473" y="2217851"/>
              <a:ext cx="354368" cy="283068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C5919-7F16-A987-54CE-F6883CC32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8841" y="1846280"/>
              <a:ext cx="1394935" cy="37027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ABD71F-CC36-2ECF-3DF4-56B345F86192}"/>
                </a:ext>
              </a:extLst>
            </p:cNvPr>
            <p:cNvCxnSpPr>
              <a:cxnSpLocks/>
            </p:cNvCxnSpPr>
            <p:nvPr/>
          </p:nvCxnSpPr>
          <p:spPr>
            <a:xfrm>
              <a:off x="7148841" y="2500919"/>
              <a:ext cx="1394935" cy="724685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4D122D5-ECD8-A27E-1DFF-448722533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2441" y="871538"/>
              <a:ext cx="1955065" cy="914400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3BE00A2-B209-4E6E-173C-BB3B1A5DA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201" y="2569279"/>
              <a:ext cx="1509581" cy="73563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8A924A-5F6F-B2C3-4B25-F5AD413AE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6381" y="2770098"/>
              <a:ext cx="1492401" cy="190641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2EE693-89CC-BD46-216A-5D58E3258F6E}"/>
                </a:ext>
              </a:extLst>
            </p:cNvPr>
            <p:cNvCxnSpPr>
              <a:cxnSpLocks/>
            </p:cNvCxnSpPr>
            <p:nvPr/>
          </p:nvCxnSpPr>
          <p:spPr>
            <a:xfrm>
              <a:off x="7116475" y="2872489"/>
              <a:ext cx="1765121" cy="759908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9B2855-F197-DBC9-770C-7ADCA0CA4FA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475" y="3124590"/>
              <a:ext cx="1765121" cy="1894855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A278E2C-8B18-33AC-F906-D29FBF7BD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0349" y="3475548"/>
              <a:ext cx="1455932" cy="11830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B03D7F-653F-BC9F-68F6-B00474439A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025" y="3475548"/>
              <a:ext cx="1112902" cy="11830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9115DA-3A11-D7CD-5778-345BE1FD1579}"/>
                </a:ext>
              </a:extLst>
            </p:cNvPr>
            <p:cNvSpPr txBox="1"/>
            <p:nvPr/>
          </p:nvSpPr>
          <p:spPr>
            <a:xfrm>
              <a:off x="6375825" y="5978475"/>
              <a:ext cx="126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Downtown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33B748-98A4-4B7F-F2BE-5C0D31C82E2E}"/>
                </a:ext>
              </a:extLst>
            </p:cNvPr>
            <p:cNvSpPr txBox="1"/>
            <p:nvPr/>
          </p:nvSpPr>
          <p:spPr>
            <a:xfrm>
              <a:off x="9535620" y="4975074"/>
              <a:ext cx="1624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Mountain Pass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807AE5-A592-A06D-AF50-80B9C7CCCD98}"/>
                </a:ext>
              </a:extLst>
            </p:cNvPr>
            <p:cNvSpPr txBox="1"/>
            <p:nvPr/>
          </p:nvSpPr>
          <p:spPr>
            <a:xfrm>
              <a:off x="3327758" y="4640274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Highway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940DB2-5049-1E1D-FFCE-EEB3FC429FDA}"/>
                </a:ext>
              </a:extLst>
            </p:cNvPr>
            <p:cNvSpPr txBox="1"/>
            <p:nvPr/>
          </p:nvSpPr>
          <p:spPr>
            <a:xfrm>
              <a:off x="9463105" y="3192480"/>
              <a:ext cx="1140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Dirt Road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0C5EF8D-1948-3D44-2DC4-66807120D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14181" y="871538"/>
              <a:ext cx="1955065" cy="914400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5D76922-9F43-0C30-AAD2-CBE155ED0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9657" y="5248741"/>
              <a:ext cx="1955065" cy="9144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303B571-AC35-8811-8531-91B0E475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81397" y="5248741"/>
              <a:ext cx="1955065" cy="9144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320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7794E-6996-791C-3F7B-034209CBC92A}"/>
              </a:ext>
            </a:extLst>
          </p:cNvPr>
          <p:cNvGrpSpPr/>
          <p:nvPr/>
        </p:nvGrpSpPr>
        <p:grpSpPr>
          <a:xfrm>
            <a:off x="4284576" y="1571625"/>
            <a:ext cx="7278244" cy="4640408"/>
            <a:chOff x="3916668" y="1595308"/>
            <a:chExt cx="7646152" cy="48749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087694-A8C7-B83F-12F7-FA29697B979C}"/>
                </a:ext>
              </a:extLst>
            </p:cNvPr>
            <p:cNvGrpSpPr/>
            <p:nvPr/>
          </p:nvGrpSpPr>
          <p:grpSpPr>
            <a:xfrm>
              <a:off x="4620799" y="3424108"/>
              <a:ext cx="1769810" cy="549668"/>
              <a:chOff x="1421931" y="3468498"/>
              <a:chExt cx="1769810" cy="54966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31ADE-3136-ECDB-A3D7-009A79B76318}"/>
                  </a:ext>
                </a:extLst>
              </p:cNvPr>
              <p:cNvSpPr txBox="1"/>
              <p:nvPr/>
            </p:nvSpPr>
            <p:spPr>
              <a:xfrm>
                <a:off x="1839126" y="3468498"/>
                <a:ext cx="135261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Python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E9FC3D3-5641-20C5-BEB1-976EF534E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931" y="3532286"/>
                <a:ext cx="417195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2F80D5-11AC-D1A1-2791-616F1280FD25}"/>
                </a:ext>
              </a:extLst>
            </p:cNvPr>
            <p:cNvGrpSpPr/>
            <p:nvPr/>
          </p:nvGrpSpPr>
          <p:grpSpPr>
            <a:xfrm>
              <a:off x="9304043" y="3482419"/>
              <a:ext cx="1220548" cy="549668"/>
              <a:chOff x="7571202" y="3468498"/>
              <a:chExt cx="1220548" cy="5496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C3C17D-C665-A5D9-54AD-CCE9D8D76AF5}"/>
                  </a:ext>
                </a:extLst>
              </p:cNvPr>
              <p:cNvSpPr txBox="1"/>
              <p:nvPr/>
            </p:nvSpPr>
            <p:spPr>
              <a:xfrm>
                <a:off x="7978025" y="3468498"/>
                <a:ext cx="813725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C++</a:t>
                </a:r>
              </a:p>
            </p:txBody>
          </p:sp>
          <p:pic>
            <p:nvPicPr>
              <p:cNvPr id="1028" name="Picture 4" descr="C++ - Wikipedia">
                <a:extLst>
                  <a:ext uri="{FF2B5EF4-FFF2-40B4-BE49-F238E27FC236}">
                    <a16:creationId xmlns:a16="http://schemas.microsoft.com/office/drawing/2014/main" id="{0DCEC2F9-C279-1FB9-D295-E64FE969BF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202" y="3532286"/>
                <a:ext cx="40682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EB36FF-201F-D07C-71C5-E1EFE04A827C}"/>
                </a:ext>
              </a:extLst>
            </p:cNvPr>
            <p:cNvGrpSpPr/>
            <p:nvPr/>
          </p:nvGrpSpPr>
          <p:grpSpPr>
            <a:xfrm>
              <a:off x="4871325" y="5880547"/>
              <a:ext cx="1292973" cy="549668"/>
              <a:chOff x="1395243" y="5632161"/>
              <a:chExt cx="1292973" cy="54966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607910-A28F-1784-5A25-C5ED122C7D09}"/>
                  </a:ext>
                </a:extLst>
              </p:cNvPr>
              <p:cNvSpPr txBox="1"/>
              <p:nvPr/>
            </p:nvSpPr>
            <p:spPr>
              <a:xfrm>
                <a:off x="1839126" y="5632161"/>
                <a:ext cx="849090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</a:t>
                </a: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CA13E46-671E-CB74-7CAD-3092335A99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08"/>
              <a:stretch/>
            </p:blipFill>
            <p:spPr bwMode="auto">
              <a:xfrm>
                <a:off x="1395243" y="5695949"/>
                <a:ext cx="44388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975B00-DCCB-54A2-4795-0191F798C2FA}"/>
                </a:ext>
              </a:extLst>
            </p:cNvPr>
            <p:cNvGrpSpPr/>
            <p:nvPr/>
          </p:nvGrpSpPr>
          <p:grpSpPr>
            <a:xfrm>
              <a:off x="9117434" y="5920616"/>
              <a:ext cx="1969109" cy="549668"/>
              <a:chOff x="7167868" y="5632160"/>
              <a:chExt cx="1969109" cy="54966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42D08A-B8C5-99D5-F6D2-EED66A70AF88}"/>
                  </a:ext>
                </a:extLst>
              </p:cNvPr>
              <p:cNvSpPr txBox="1"/>
              <p:nvPr/>
            </p:nvSpPr>
            <p:spPr>
              <a:xfrm>
                <a:off x="7978025" y="5632160"/>
                <a:ext cx="1158952" cy="54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ROS 2</a:t>
                </a:r>
              </a:p>
            </p:txBody>
          </p:sp>
          <p:pic>
            <p:nvPicPr>
              <p:cNvPr id="1032" name="Picture 8" descr="ros2">
                <a:extLst>
                  <a:ext uri="{FF2B5EF4-FFF2-40B4-BE49-F238E27FC236}">
                    <a16:creationId xmlns:a16="http://schemas.microsoft.com/office/drawing/2014/main" id="{ECA29740-24B7-F599-9614-A102240B9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2" t="16251" r="6836" b="5624"/>
              <a:stretch/>
            </p:blipFill>
            <p:spPr bwMode="auto">
              <a:xfrm>
                <a:off x="7167868" y="5695949"/>
                <a:ext cx="810157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3E984D-8E2C-6AE4-19B2-D807970B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1620" y="4053273"/>
              <a:ext cx="3251200" cy="1828800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F8C10A0-5035-2B16-34E1-A1293627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1620" y="1659096"/>
              <a:ext cx="3251200" cy="1828800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181CA3-6BBD-EE4A-DD0E-F97FD6677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6668" y="1595308"/>
              <a:ext cx="3251200" cy="1828800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A855F2D-F6D3-F1C1-70C1-D2927C85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6668" y="4053273"/>
              <a:ext cx="3251200" cy="1828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6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HMIs to Connect with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D1AE4-6076-2619-9F3E-452D6E3538BB}"/>
              </a:ext>
            </a:extLst>
          </p:cNvPr>
          <p:cNvGrpSpPr/>
          <p:nvPr/>
        </p:nvGrpSpPr>
        <p:grpSpPr>
          <a:xfrm>
            <a:off x="459242" y="2502746"/>
            <a:ext cx="3264702" cy="2352020"/>
            <a:chOff x="459242" y="2676348"/>
            <a:chExt cx="3264702" cy="2352020"/>
          </a:xfrm>
        </p:grpSpPr>
        <p:pic>
          <p:nvPicPr>
            <p:cNvPr id="16" name="Picture 1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C0B98A0-C1E5-024C-9641-BDDF21A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242" y="2676348"/>
              <a:ext cx="3264702" cy="18288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3BA831-5881-CB47-D340-8490418EFCA1}"/>
                </a:ext>
              </a:extLst>
            </p:cNvPr>
            <p:cNvGrpSpPr/>
            <p:nvPr/>
          </p:nvGrpSpPr>
          <p:grpSpPr>
            <a:xfrm>
              <a:off x="933892" y="4505148"/>
              <a:ext cx="2315401" cy="523220"/>
              <a:chOff x="1158227" y="4520113"/>
              <a:chExt cx="2315401" cy="523220"/>
            </a:xfrm>
          </p:grpSpPr>
          <p:pic>
            <p:nvPicPr>
              <p:cNvPr id="26" name="Picture 25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CA1D8E9F-2D74-789E-174F-58A28F98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227" y="455312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56A986-8232-DCC4-8227-966D7E3795EA}"/>
                  </a:ext>
                </a:extLst>
              </p:cNvPr>
              <p:cNvSpPr txBox="1"/>
              <p:nvPr/>
            </p:nvSpPr>
            <p:spPr>
              <a:xfrm>
                <a:off x="1615427" y="4520113"/>
                <a:ext cx="1858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16122"/>
                    </a:solidFill>
                  </a:rPr>
                  <a:t>AutoDRIVE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79345F-1890-4A2A-AD05-7F64A16E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64" y="2633472"/>
            <a:ext cx="1591056" cy="1591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9A3F63-0542-8787-A651-10E2B98C1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044" y="2621618"/>
            <a:ext cx="2745891" cy="1592617"/>
          </a:xfrm>
          <a:prstGeom prst="rect">
            <a:avLst/>
          </a:prstGeom>
        </p:spPr>
      </p:pic>
      <p:pic>
        <p:nvPicPr>
          <p:cNvPr id="17" name="Picture 4" descr="Keyboard Mouse Combos - Wireless, Bluetooth, Wired | Logitech">
            <a:extLst>
              <a:ext uri="{FF2B5EF4-FFF2-40B4-BE49-F238E27FC236}">
                <a16:creationId xmlns:a16="http://schemas.microsoft.com/office/drawing/2014/main" id="{6E3F8F5E-98C1-18EB-282A-83031111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29" y="2621618"/>
            <a:ext cx="3182111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5CBA0E-1359-F1DE-60CB-0B684ACF5F6E}"/>
              </a:ext>
            </a:extLst>
          </p:cNvPr>
          <p:cNvSpPr txBox="1"/>
          <p:nvPr/>
        </p:nvSpPr>
        <p:spPr>
          <a:xfrm>
            <a:off x="4012258" y="429853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16122"/>
                </a:solidFill>
              </a:rPr>
              <a:t>Keyboard+Mouse</a:t>
            </a:r>
            <a:endParaRPr lang="en-US" sz="2800" dirty="0">
              <a:solidFill>
                <a:srgbClr val="F1612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942B02-75AF-CBF9-0CE2-8A04AFC6DB0C}"/>
              </a:ext>
            </a:extLst>
          </p:cNvPr>
          <p:cNvSpPr txBox="1"/>
          <p:nvPr/>
        </p:nvSpPr>
        <p:spPr>
          <a:xfrm>
            <a:off x="7146223" y="4331546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Gamepad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93719-81FB-7D7A-EC86-7F50FBB9EC65}"/>
              </a:ext>
            </a:extLst>
          </p:cNvPr>
          <p:cNvSpPr txBox="1"/>
          <p:nvPr/>
        </p:nvSpPr>
        <p:spPr>
          <a:xfrm>
            <a:off x="9408200" y="4331546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16122"/>
                </a:solidFill>
              </a:rPr>
              <a:t>Driving Rig</a:t>
            </a:r>
          </a:p>
        </p:txBody>
      </p:sp>
      <p:pic>
        <p:nvPicPr>
          <p:cNvPr id="31" name="Graphic 30" descr="Checkbox Checked with solid fill">
            <a:extLst>
              <a:ext uri="{FF2B5EF4-FFF2-40B4-BE49-F238E27FC236}">
                <a16:creationId xmlns:a16="http://schemas.microsoft.com/office/drawing/2014/main" id="{E6B96F9F-1C54-B8CF-84E6-E59A1FFC4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7883" y="4805467"/>
            <a:ext cx="914400" cy="914400"/>
          </a:xfrm>
          <a:prstGeom prst="rect">
            <a:avLst/>
          </a:prstGeom>
        </p:spPr>
      </p:pic>
      <p:pic>
        <p:nvPicPr>
          <p:cNvPr id="32" name="Graphic 31" descr="Checkbox Checked with solid fill">
            <a:extLst>
              <a:ext uri="{FF2B5EF4-FFF2-40B4-BE49-F238E27FC236}">
                <a16:creationId xmlns:a16="http://schemas.microsoft.com/office/drawing/2014/main" id="{E38AA730-A6B9-9811-AFBA-7A4D7F3C2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8775" y="4805467"/>
            <a:ext cx="914400" cy="914400"/>
          </a:xfrm>
          <a:prstGeom prst="rect">
            <a:avLst/>
          </a:prstGeom>
        </p:spPr>
      </p:pic>
      <p:pic>
        <p:nvPicPr>
          <p:cNvPr id="33" name="Graphic 32" descr="Checkbox Checked with solid fill">
            <a:extLst>
              <a:ext uri="{FF2B5EF4-FFF2-40B4-BE49-F238E27FC236}">
                <a16:creationId xmlns:a16="http://schemas.microsoft.com/office/drawing/2014/main" id="{1DF02251-9D17-D47E-0DD0-4810A81F7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0138" y="480546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EFF850C-AB28-75F3-44E1-949C3B8560CC}"/>
              </a:ext>
            </a:extLst>
          </p:cNvPr>
          <p:cNvSpPr txBox="1"/>
          <p:nvPr/>
        </p:nvSpPr>
        <p:spPr>
          <a:xfrm>
            <a:off x="459242" y="5719867"/>
            <a:ext cx="3526991" cy="369332"/>
          </a:xfrm>
          <a:prstGeom prst="rect">
            <a:avLst/>
          </a:prstGeom>
          <a:noFill/>
          <a:ln>
            <a:solidFill>
              <a:srgbClr val="F1612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Direct HMI vs. API-Mediated HMI</a:t>
            </a:r>
          </a:p>
        </p:txBody>
      </p:sp>
    </p:spTree>
    <p:extLst>
      <p:ext uri="{BB962C8B-B14F-4D97-AF65-F5344CB8AC3E}">
        <p14:creationId xmlns:p14="http://schemas.microsoft.com/office/powerpoint/2010/main" val="33295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Theme: digital twins + vehicle scale + Autoware</a:t>
            </a:r>
          </a:p>
          <a:p>
            <a:r>
              <a:rPr lang="en-US" dirty="0"/>
              <a:t>ODD focus: on-road autonomous navigation</a:t>
            </a:r>
          </a:p>
          <a:p>
            <a:r>
              <a:rPr lang="en-US" dirty="0"/>
              <a:t>Platforms:</a:t>
            </a:r>
          </a:p>
          <a:p>
            <a:pPr lvl="1"/>
            <a:r>
              <a:rPr lang="en-US" dirty="0"/>
              <a:t>Small-scale: </a:t>
            </a:r>
            <a:r>
              <a:rPr lang="en-US" dirty="0">
                <a:hlinkClick r:id="rId2"/>
              </a:rPr>
              <a:t>Nigel</a:t>
            </a:r>
            <a:r>
              <a:rPr lang="en-US" dirty="0"/>
              <a:t>/</a:t>
            </a:r>
            <a:r>
              <a:rPr lang="en-US" dirty="0">
                <a:hlinkClick r:id="rId3"/>
              </a:rPr>
              <a:t>F1TENTH</a:t>
            </a:r>
            <a:endParaRPr lang="en-US" dirty="0"/>
          </a:p>
          <a:p>
            <a:pPr lvl="1"/>
            <a:r>
              <a:rPr lang="en-US" dirty="0"/>
              <a:t>Mid-scale: </a:t>
            </a:r>
            <a:r>
              <a:rPr lang="en-US" dirty="0">
                <a:solidFill>
                  <a:srgbClr val="F16122"/>
                </a:solidFill>
                <a:hlinkClick r:id="rId4"/>
              </a:rPr>
              <a:t>Hunter SE</a:t>
            </a:r>
            <a:endParaRPr lang="en-US" dirty="0">
              <a:solidFill>
                <a:srgbClr val="F16122"/>
              </a:solidFill>
            </a:endParaRPr>
          </a:p>
          <a:p>
            <a:pPr lvl="1"/>
            <a:r>
              <a:rPr lang="en-US" dirty="0"/>
              <a:t>Full-scale: </a:t>
            </a:r>
            <a:r>
              <a:rPr lang="en-US" dirty="0" err="1">
                <a:hlinkClick r:id="rId5"/>
              </a:rPr>
              <a:t>OpenCAV</a:t>
            </a:r>
            <a:endParaRPr lang="en-US" dirty="0"/>
          </a:p>
          <a:p>
            <a:pPr lvl="1"/>
            <a:r>
              <a:rPr lang="en-US" dirty="0"/>
              <a:t>Simulation: </a:t>
            </a:r>
            <a:r>
              <a:rPr lang="en-US" dirty="0">
                <a:hlinkClick r:id="rId6"/>
              </a:rPr>
              <a:t>AutoDRIVE Simulator</a:t>
            </a:r>
            <a:endParaRPr lang="en-US" dirty="0"/>
          </a:p>
          <a:p>
            <a:pPr lvl="1"/>
            <a:r>
              <a:rPr lang="en-US" dirty="0"/>
              <a:t>Software-stack: </a:t>
            </a:r>
            <a:r>
              <a:rPr lang="en-US" dirty="0" err="1">
                <a:hlinkClick r:id="rId7"/>
              </a:rPr>
              <a:t>Autoware</a:t>
            </a:r>
            <a:r>
              <a:rPr lang="en-US" dirty="0">
                <a:hlinkClick r:id="rId7"/>
              </a:rPr>
              <a:t> Core/Universe</a:t>
            </a:r>
            <a:endParaRPr lang="en-US" dirty="0"/>
          </a:p>
          <a:p>
            <a:r>
              <a:rPr lang="en-US" dirty="0"/>
              <a:t>Deliverables:</a:t>
            </a:r>
          </a:p>
          <a:p>
            <a:pPr lvl="1"/>
            <a:r>
              <a:rPr lang="en-US" dirty="0"/>
              <a:t>Autonomous navigation</a:t>
            </a:r>
          </a:p>
          <a:p>
            <a:pPr lvl="2"/>
            <a:r>
              <a:rPr lang="en-US" dirty="0"/>
              <a:t>Map </a:t>
            </a:r>
            <a:r>
              <a:rPr lang="en-US" dirty="0">
                <a:sym typeface="Wingdings" panose="05000000000000000000" pitchFamily="2" charset="2"/>
              </a:rPr>
              <a:t> Trajectory Recording  Trajectory Tracking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9421" y="933450"/>
            <a:ext cx="2286000" cy="22860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3179" y="3774631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433" y="1124025"/>
            <a:ext cx="1828800" cy="1959344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0821" y="3921117"/>
            <a:ext cx="2743200" cy="1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Timeline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D4D31AE-FA9D-2DCB-6EBB-F14FB66B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8" y="4347309"/>
            <a:ext cx="1828800" cy="1828800"/>
          </a:xfrm>
          <a:prstGeom prst="rect">
            <a:avLst/>
          </a:prstGeom>
        </p:spPr>
      </p:pic>
      <p:pic>
        <p:nvPicPr>
          <p:cNvPr id="12" name="Picture 11" descr="A blue and white hexagon with a white letter m&#10;&#10;Description automatically generated">
            <a:extLst>
              <a:ext uri="{FF2B5EF4-FFF2-40B4-BE49-F238E27FC236}">
                <a16:creationId xmlns:a16="http://schemas.microsoft.com/office/drawing/2014/main" id="{51B023B9-3B5F-B8C5-3D62-B9C571E9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418" y="4347309"/>
            <a:ext cx="1828800" cy="1828800"/>
          </a:xfrm>
          <a:prstGeom prst="rect">
            <a:avLst/>
          </a:prstGeom>
        </p:spPr>
      </p:pic>
      <p:pic>
        <p:nvPicPr>
          <p:cNvPr id="14" name="Picture 13" descr="A purple and blue logo&#10;&#10;Description automatically generated">
            <a:extLst>
              <a:ext uri="{FF2B5EF4-FFF2-40B4-BE49-F238E27FC236}">
                <a16:creationId xmlns:a16="http://schemas.microsoft.com/office/drawing/2014/main" id="{D7BF9646-7DEC-07F0-CB7E-2D109FC7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680" y="4347309"/>
            <a:ext cx="1706954" cy="1828800"/>
          </a:xfrm>
          <a:prstGeom prst="rect">
            <a:avLst/>
          </a:prstGeom>
        </p:spPr>
      </p:pic>
      <p:pic>
        <p:nvPicPr>
          <p:cNvPr id="16" name="Picture 15" descr="A black and orange logo&#10;&#10;Description automatically generated">
            <a:extLst>
              <a:ext uri="{FF2B5EF4-FFF2-40B4-BE49-F238E27FC236}">
                <a16:creationId xmlns:a16="http://schemas.microsoft.com/office/drawing/2014/main" id="{317665C3-AA40-4302-F0EA-E67A46AA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26" y="4493795"/>
            <a:ext cx="2743200" cy="153582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C77C2B-B380-E631-ACFD-F55587CA1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76093"/>
              </p:ext>
            </p:extLst>
          </p:nvPr>
        </p:nvGraphicFramePr>
        <p:xfrm>
          <a:off x="689780" y="1940369"/>
          <a:ext cx="10812438" cy="2286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4435">
                  <a:extLst>
                    <a:ext uri="{9D8B030D-6E8A-4147-A177-3AD203B41FA5}">
                      <a16:colId xmlns:a16="http://schemas.microsoft.com/office/drawing/2014/main" val="182309561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16082053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58991594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3678107276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306313958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098255721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2012165120"/>
                    </a:ext>
                  </a:extLst>
                </a:gridCol>
                <a:gridCol w="1117146">
                  <a:extLst>
                    <a:ext uri="{9D8B030D-6E8A-4147-A177-3AD203B41FA5}">
                      <a16:colId xmlns:a16="http://schemas.microsoft.com/office/drawing/2014/main" val="1635469648"/>
                    </a:ext>
                  </a:extLst>
                </a:gridCol>
                <a:gridCol w="1117981">
                  <a:extLst>
                    <a:ext uri="{9D8B030D-6E8A-4147-A177-3AD203B41FA5}">
                      <a16:colId xmlns:a16="http://schemas.microsoft.com/office/drawing/2014/main" val="2107283242"/>
                    </a:ext>
                  </a:extLst>
                </a:gridCol>
              </a:tblGrid>
              <a:tr h="254000">
                <a:tc gridSpan="9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AuE-8360 Capstone Project (Fall 2023)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479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10/18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11/01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11/08</a:t>
                      </a:r>
                      <a:endParaRPr lang="en-US" sz="14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11/15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11/22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11/29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12/06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8136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Announcements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99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27946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Project Proposal</a:t>
                      </a:r>
                      <a:endParaRPr lang="en-US" sz="1800" b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378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1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616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2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0739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Phase 3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64239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Presentation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00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1475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Project Report</a:t>
                      </a:r>
                      <a:endParaRPr lang="en-US" sz="1800" b="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Mongolian Baiti" panose="03000500000000000000" pitchFamily="66" charset="0"/>
                        <a:ea typeface="Mongolian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8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5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Vehicle Digital Twins in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2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F660D8-5AAD-9E0B-844F-167A70A6F80D}"/>
              </a:ext>
            </a:extLst>
          </p:cNvPr>
          <p:cNvGrpSpPr/>
          <p:nvPr/>
        </p:nvGrpSpPr>
        <p:grpSpPr>
          <a:xfrm>
            <a:off x="1550049" y="1571625"/>
            <a:ext cx="9050019" cy="4547570"/>
            <a:chOff x="-365322" y="-137227"/>
            <a:chExt cx="12434160" cy="62480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96559C-A966-DCFA-46A9-D10001D75B97}"/>
                </a:ext>
              </a:extLst>
            </p:cNvPr>
            <p:cNvSpPr txBox="1"/>
            <p:nvPr/>
          </p:nvSpPr>
          <p:spPr>
            <a:xfrm>
              <a:off x="1483785" y="3628819"/>
              <a:ext cx="3273245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Husky (On/Off-Road Skid-Steer Robot)</a:t>
              </a:r>
            </a:p>
          </p:txBody>
        </p:sp>
        <p:pic>
          <p:nvPicPr>
            <p:cNvPr id="6" name="Picture 5" descr="A yellow machine on grass&#10;&#10;Description automatically generated">
              <a:extLst>
                <a:ext uri="{FF2B5EF4-FFF2-40B4-BE49-F238E27FC236}">
                  <a16:creationId xmlns:a16="http://schemas.microsoft.com/office/drawing/2014/main" id="{69FF176A-E568-665A-FE24-179B4DEB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016" y="2022433"/>
              <a:ext cx="2926080" cy="1645607"/>
            </a:xfrm>
            <a:prstGeom prst="rect">
              <a:avLst/>
            </a:prstGeom>
          </p:spPr>
        </p:pic>
        <p:pic>
          <p:nvPicPr>
            <p:cNvPr id="7" name="Picture 6" descr="A yellow robot on rocks&#10;&#10;Description automatically generated">
              <a:extLst>
                <a:ext uri="{FF2B5EF4-FFF2-40B4-BE49-F238E27FC236}">
                  <a16:creationId xmlns:a16="http://schemas.microsoft.com/office/drawing/2014/main" id="{EED40AA3-25BF-4F40-DF8F-3101DC73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84" y="2019300"/>
              <a:ext cx="2926080" cy="16469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F258A6-0AD6-E2DC-4B42-7C9C364B3407}"/>
                </a:ext>
              </a:extLst>
            </p:cNvPr>
            <p:cNvSpPr txBox="1"/>
            <p:nvPr/>
          </p:nvSpPr>
          <p:spPr>
            <a:xfrm>
              <a:off x="6896684" y="3619666"/>
              <a:ext cx="4455948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16122"/>
                  </a:solidFill>
                </a:rPr>
                <a:t>Hunter SE (On/Off-Road Ackermann Steered Vehicle)</a:t>
              </a:r>
            </a:p>
          </p:txBody>
        </p:sp>
        <p:pic>
          <p:nvPicPr>
            <p:cNvPr id="9" name="Picture 8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EDF64EF8-0056-F140-7EAE-AE9E9BAB0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85" b="9185"/>
            <a:stretch/>
          </p:blipFill>
          <p:spPr>
            <a:xfrm>
              <a:off x="9141419" y="2019299"/>
              <a:ext cx="2926080" cy="1646966"/>
            </a:xfrm>
            <a:prstGeom prst="rect">
              <a:avLst/>
            </a:prstGeom>
          </p:spPr>
        </p:pic>
        <p:pic>
          <p:nvPicPr>
            <p:cNvPr id="10" name="Picture 9" descr="A white vehicle with black wheels&#10;&#10;Description automatically generated">
              <a:extLst>
                <a:ext uri="{FF2B5EF4-FFF2-40B4-BE49-F238E27FC236}">
                  <a16:creationId xmlns:a16="http://schemas.microsoft.com/office/drawing/2014/main" id="{1608CDD0-12EC-2752-9ABA-249698EF8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85" b="9185"/>
            <a:stretch/>
          </p:blipFill>
          <p:spPr>
            <a:xfrm>
              <a:off x="6133548" y="2026245"/>
              <a:ext cx="2926080" cy="1646966"/>
            </a:xfrm>
            <a:prstGeom prst="rect">
              <a:avLst/>
            </a:prstGeom>
          </p:spPr>
        </p:pic>
        <p:pic>
          <p:nvPicPr>
            <p:cNvPr id="13" name="Picture 12" descr="A black robot on a green surface&#10;&#10;Description automatically generated">
              <a:extLst>
                <a:ext uri="{FF2B5EF4-FFF2-40B4-BE49-F238E27FC236}">
                  <a16:creationId xmlns:a16="http://schemas.microsoft.com/office/drawing/2014/main" id="{CDC2467B-AADC-A4C3-0271-393531CBF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" r="5000"/>
            <a:stretch/>
          </p:blipFill>
          <p:spPr>
            <a:xfrm>
              <a:off x="121823" y="-137227"/>
              <a:ext cx="2926080" cy="1828800"/>
            </a:xfrm>
            <a:prstGeom prst="rect">
              <a:avLst/>
            </a:prstGeom>
          </p:spPr>
        </p:pic>
        <p:pic>
          <p:nvPicPr>
            <p:cNvPr id="15" name="Picture 14" descr="A video game of a race car&#10;&#10;Description automatically generated">
              <a:extLst>
                <a:ext uri="{FF2B5EF4-FFF2-40B4-BE49-F238E27FC236}">
                  <a16:creationId xmlns:a16="http://schemas.microsoft.com/office/drawing/2014/main" id="{FC83E3B8-EBC1-DBA3-0F72-3845C26A1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0" r="5000"/>
            <a:stretch/>
          </p:blipFill>
          <p:spPr>
            <a:xfrm>
              <a:off x="9141419" y="-137227"/>
              <a:ext cx="2926080" cy="1828800"/>
            </a:xfrm>
            <a:prstGeom prst="rect">
              <a:avLst/>
            </a:prstGeom>
          </p:spPr>
        </p:pic>
        <p:pic>
          <p:nvPicPr>
            <p:cNvPr id="16" name="Picture 15" descr="A black robot on a road&#10;&#10;Description automatically generated">
              <a:extLst>
                <a:ext uri="{FF2B5EF4-FFF2-40B4-BE49-F238E27FC236}">
                  <a16:creationId xmlns:a16="http://schemas.microsoft.com/office/drawing/2014/main" id="{398AC7DE-D30C-DF0C-87C8-C856D8AA6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00" r="5000"/>
            <a:stretch/>
          </p:blipFill>
          <p:spPr>
            <a:xfrm>
              <a:off x="3128355" y="-137227"/>
              <a:ext cx="2926080" cy="1828800"/>
            </a:xfrm>
            <a:prstGeom prst="rect">
              <a:avLst/>
            </a:prstGeom>
          </p:spPr>
        </p:pic>
        <p:pic>
          <p:nvPicPr>
            <p:cNvPr id="18" name="Picture 17" descr="A toy car on the ground&#10;&#10;Description automatically generated">
              <a:extLst>
                <a:ext uri="{FF2B5EF4-FFF2-40B4-BE49-F238E27FC236}">
                  <a16:creationId xmlns:a16="http://schemas.microsoft.com/office/drawing/2014/main" id="{0F383B13-3F29-8E81-F5BF-D5B3E3782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00" r="5000"/>
            <a:stretch/>
          </p:blipFill>
          <p:spPr>
            <a:xfrm>
              <a:off x="6134887" y="-137227"/>
              <a:ext cx="2926080" cy="1828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C3487E-28A5-4A50-02C0-B481235813F3}"/>
                </a:ext>
              </a:extLst>
            </p:cNvPr>
            <p:cNvSpPr txBox="1"/>
            <p:nvPr/>
          </p:nvSpPr>
          <p:spPr>
            <a:xfrm>
              <a:off x="2129890" y="1640970"/>
              <a:ext cx="1982624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1"/>
                </a:rPr>
                <a:t>Nigel (Native Vehicle)</a:t>
              </a:r>
              <a:endParaRPr 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32C59E-F054-FAB4-0402-C540479B795E}"/>
                </a:ext>
              </a:extLst>
            </p:cNvPr>
            <p:cNvSpPr txBox="1"/>
            <p:nvPr/>
          </p:nvSpPr>
          <p:spPr>
            <a:xfrm>
              <a:off x="7709987" y="1640970"/>
              <a:ext cx="2826152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2"/>
                </a:rPr>
                <a:t>F1TENTH (1/10</a:t>
              </a:r>
              <a:r>
                <a:rPr lang="en-US" sz="1000" baseline="30000" dirty="0">
                  <a:hlinkClick r:id="rId12"/>
                </a:rPr>
                <a:t>th</a:t>
              </a:r>
              <a:r>
                <a:rPr lang="en-US" sz="1000" dirty="0">
                  <a:hlinkClick r:id="rId12"/>
                </a:rPr>
                <a:t>  Scale Racecar)</a:t>
              </a:r>
              <a:endParaRPr lang="en-US" sz="1000" dirty="0"/>
            </a:p>
          </p:txBody>
        </p:sp>
        <p:pic>
          <p:nvPicPr>
            <p:cNvPr id="29" name="Picture 28" descr="A orange and black vehicle on a rocky hill&#10;&#10;Description automatically generated">
              <a:extLst>
                <a:ext uri="{FF2B5EF4-FFF2-40B4-BE49-F238E27FC236}">
                  <a16:creationId xmlns:a16="http://schemas.microsoft.com/office/drawing/2014/main" id="{5B80CA1A-1EDF-7CA3-B1CA-A01751A1C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333" b="8333"/>
            <a:stretch/>
          </p:blipFill>
          <p:spPr>
            <a:xfrm>
              <a:off x="6136226" y="3980793"/>
              <a:ext cx="2926080" cy="1828800"/>
            </a:xfrm>
            <a:prstGeom prst="rect">
              <a:avLst/>
            </a:prstGeom>
          </p:spPr>
        </p:pic>
        <p:pic>
          <p:nvPicPr>
            <p:cNvPr id="31" name="Picture 30" descr="A orange vehicle on a rocky hill&#10;&#10;Description automatically generated">
              <a:extLst>
                <a:ext uri="{FF2B5EF4-FFF2-40B4-BE49-F238E27FC236}">
                  <a16:creationId xmlns:a16="http://schemas.microsoft.com/office/drawing/2014/main" id="{6A66E2A8-57DB-EB3F-514D-2A988442D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00" r="5000"/>
            <a:stretch/>
          </p:blipFill>
          <p:spPr>
            <a:xfrm>
              <a:off x="9142758" y="3980793"/>
              <a:ext cx="2926080" cy="1828800"/>
            </a:xfrm>
            <a:prstGeom prst="rect">
              <a:avLst/>
            </a:prstGeom>
          </p:spPr>
        </p:pic>
        <p:pic>
          <p:nvPicPr>
            <p:cNvPr id="34" name="Picture 33" descr="A car on the road&#10;&#10;Description automatically generated">
              <a:extLst>
                <a:ext uri="{FF2B5EF4-FFF2-40B4-BE49-F238E27FC236}">
                  <a16:creationId xmlns:a16="http://schemas.microsoft.com/office/drawing/2014/main" id="{7778A2E1-78D2-AD0C-56FF-D05FE82D4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00" r="5000"/>
            <a:stretch/>
          </p:blipFill>
          <p:spPr>
            <a:xfrm>
              <a:off x="3129694" y="3980793"/>
              <a:ext cx="2926080" cy="18288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42D08A-B8C5-99D5-F6D2-EED66A70AF88}"/>
                </a:ext>
              </a:extLst>
            </p:cNvPr>
            <p:cNvSpPr txBox="1"/>
            <p:nvPr/>
          </p:nvSpPr>
          <p:spPr>
            <a:xfrm>
              <a:off x="7438984" y="5770662"/>
              <a:ext cx="3409796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hlinkClick r:id="rId16"/>
                </a:rPr>
                <a:t>RZR (Recreational Off-Highway Vehicle)</a:t>
              </a:r>
              <a:endParaRPr lang="en-US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07910-A28F-1784-5A25-C5ED122C7D09}"/>
                </a:ext>
              </a:extLst>
            </p:cNvPr>
            <p:cNvSpPr txBox="1"/>
            <p:nvPr/>
          </p:nvSpPr>
          <p:spPr>
            <a:xfrm>
              <a:off x="1402540" y="5772555"/>
              <a:ext cx="3460450" cy="338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hlinkClick r:id="rId17"/>
                </a:rPr>
                <a:t>OpenCAV</a:t>
              </a:r>
              <a:r>
                <a:rPr lang="en-US" sz="1000" dirty="0">
                  <a:hlinkClick r:id="rId17"/>
                </a:rPr>
                <a:t> (On-Road Commercial Vehicle)</a:t>
              </a:r>
              <a:endParaRPr lang="en-US" sz="10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3100733-761B-DB5B-34D1-FE9255C7B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2" t="19547" r="17403" b="8179"/>
            <a:stretch/>
          </p:blipFill>
          <p:spPr bwMode="auto">
            <a:xfrm>
              <a:off x="123162" y="3980793"/>
              <a:ext cx="2926080" cy="1828800"/>
            </a:xfrm>
            <a:prstGeom prst="rect">
              <a:avLst/>
            </a:prstGeom>
            <a:ln w="762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B9B85-2264-A4D1-A0DD-756ADD50EEC2}"/>
                </a:ext>
              </a:extLst>
            </p:cNvPr>
            <p:cNvSpPr txBox="1"/>
            <p:nvPr/>
          </p:nvSpPr>
          <p:spPr>
            <a:xfrm rot="16200000">
              <a:off x="-1050494" y="565741"/>
              <a:ext cx="179321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SMALL-SCALE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2B5099-5960-9F3C-1D91-C90709914FDF}"/>
                </a:ext>
              </a:extLst>
            </p:cNvPr>
            <p:cNvSpPr txBox="1"/>
            <p:nvPr/>
          </p:nvSpPr>
          <p:spPr>
            <a:xfrm rot="16200000">
              <a:off x="-886412" y="2638296"/>
              <a:ext cx="1465054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MID-SCALE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FDCB7A-752B-C04D-ECA2-5A65833090CF}"/>
                </a:ext>
              </a:extLst>
            </p:cNvPr>
            <p:cNvSpPr txBox="1"/>
            <p:nvPr/>
          </p:nvSpPr>
          <p:spPr>
            <a:xfrm rot="16200000">
              <a:off x="-973412" y="4683759"/>
              <a:ext cx="1639045" cy="42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16122"/>
                  </a:solidFill>
                </a:rPr>
                <a:t>FULL-SCALE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8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D36F4098-519F-C944-6606-951BC2D9B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75" y="3874462"/>
            <a:ext cx="4067743" cy="2286319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C1B86DD0-0BA6-3C2F-3C8A-E567757B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74" y="1526681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Small-Scale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16122"/>
                </a:solidFill>
                <a:hlinkClick r:id="rId4"/>
              </a:rPr>
              <a:t>F1TENTH</a:t>
            </a:r>
            <a:endParaRPr lang="en-IN" dirty="0">
              <a:solidFill>
                <a:srgbClr val="F16122"/>
              </a:solidFill>
            </a:endParaRPr>
          </a:p>
          <a:p>
            <a:pPr lvl="1"/>
            <a:r>
              <a:rPr lang="en-IN" dirty="0"/>
              <a:t>Scaled autonomous </a:t>
            </a:r>
            <a:r>
              <a:rPr lang="en-IN" dirty="0" err="1"/>
              <a:t>racecar</a:t>
            </a:r>
            <a:endParaRPr lang="en-IN" dirty="0"/>
          </a:p>
          <a:p>
            <a:pPr lvl="1"/>
            <a:r>
              <a:rPr lang="en-IN" dirty="0"/>
              <a:t>AutoDRIVE-F1TENTH Simulator</a:t>
            </a:r>
          </a:p>
          <a:p>
            <a:pPr lvl="1"/>
            <a:r>
              <a:rPr lang="en-IN" dirty="0">
                <a:hlinkClick r:id="rId6"/>
              </a:rPr>
              <a:t>Documentation</a:t>
            </a:r>
            <a:endParaRPr lang="en-IN" dirty="0"/>
          </a:p>
          <a:p>
            <a:r>
              <a:rPr lang="en-IN" dirty="0">
                <a:solidFill>
                  <a:srgbClr val="F16122"/>
                </a:solidFill>
                <a:hlinkClick r:id="rId2"/>
              </a:rPr>
              <a:t>Nigel</a:t>
            </a:r>
            <a:endParaRPr lang="en-IN" dirty="0">
              <a:solidFill>
                <a:srgbClr val="F16122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IN" dirty="0">
                <a:solidFill>
                  <a:srgbClr val="F1612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Mechanical design</a:t>
            </a:r>
            <a:endParaRPr lang="en-IN" dirty="0">
              <a:solidFill>
                <a:srgbClr val="F16122"/>
              </a:solidFill>
            </a:endParaRPr>
          </a:p>
          <a:p>
            <a:pPr lvl="1"/>
            <a:r>
              <a:rPr lang="en-IN" dirty="0">
                <a:hlinkClick r:id="rId8"/>
              </a:rPr>
              <a:t>Electronic design</a:t>
            </a:r>
            <a:endParaRPr lang="en-IN" dirty="0"/>
          </a:p>
          <a:p>
            <a:pPr lvl="1"/>
            <a:r>
              <a:rPr lang="en-IN" dirty="0">
                <a:hlinkClick r:id="rId9"/>
              </a:rPr>
              <a:t>Firmware development</a:t>
            </a:r>
            <a:endParaRPr lang="en-IN" dirty="0"/>
          </a:p>
          <a:p>
            <a:pPr lvl="1"/>
            <a:r>
              <a:rPr lang="en-IN" dirty="0">
                <a:hlinkClick r:id="rId10"/>
              </a:rPr>
              <a:t>Build documentation</a:t>
            </a:r>
            <a:endParaRPr lang="en-IN" dirty="0"/>
          </a:p>
          <a:p>
            <a:pPr lvl="1"/>
            <a:r>
              <a:rPr lang="en-IN" dirty="0">
                <a:hlinkClick r:id="rId11"/>
              </a:rPr>
              <a:t>ROS 1 integration &amp; testing</a:t>
            </a:r>
            <a:endParaRPr lang="en-IN" dirty="0"/>
          </a:p>
          <a:p>
            <a:pPr lvl="1"/>
            <a:r>
              <a:rPr lang="en-IN" dirty="0">
                <a:hlinkClick r:id="rId12"/>
              </a:rPr>
              <a:t>ROS 2 integration &amp; testing</a:t>
            </a:r>
            <a:endParaRPr lang="en-IN" dirty="0"/>
          </a:p>
          <a:p>
            <a:pPr lvl="1"/>
            <a:r>
              <a:rPr lang="en-IN" dirty="0" err="1">
                <a:hlinkClick r:id="rId13"/>
              </a:rPr>
              <a:t>Autoware</a:t>
            </a:r>
            <a:r>
              <a:rPr lang="en-IN" dirty="0">
                <a:hlinkClick r:id="rId13"/>
              </a:rPr>
              <a:t> integration &amp; testing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06CBC-DAA9-E570-EE8C-F9A97FE4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01" y="1600200"/>
            <a:ext cx="3264702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Mid-Scale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16122"/>
                </a:solidFill>
              </a:rPr>
              <a:t>Hunter SE</a:t>
            </a:r>
          </a:p>
          <a:p>
            <a:pPr lvl="1"/>
            <a:r>
              <a:rPr lang="en-US" dirty="0"/>
              <a:t>Static measurements &amp; calibration</a:t>
            </a:r>
          </a:p>
          <a:p>
            <a:pPr lvl="1"/>
            <a:r>
              <a:rPr lang="en-US" dirty="0"/>
              <a:t>Geometric measurements &amp; modelling</a:t>
            </a:r>
          </a:p>
          <a:p>
            <a:pPr lvl="1"/>
            <a:r>
              <a:rPr lang="en-US" dirty="0"/>
              <a:t>Simulation model (dynamics+ graphics)</a:t>
            </a:r>
          </a:p>
          <a:p>
            <a:pPr lvl="1"/>
            <a:r>
              <a:rPr lang="en-US" dirty="0"/>
              <a:t>API integration</a:t>
            </a:r>
          </a:p>
          <a:p>
            <a:r>
              <a:rPr lang="en-US" dirty="0">
                <a:solidFill>
                  <a:srgbClr val="F16122"/>
                </a:solidFill>
              </a:rPr>
              <a:t>Husky</a:t>
            </a:r>
          </a:p>
          <a:p>
            <a:pPr lvl="1"/>
            <a:r>
              <a:rPr lang="en-US" dirty="0"/>
              <a:t>Static measurements &amp; calibration</a:t>
            </a:r>
          </a:p>
          <a:p>
            <a:pPr lvl="1"/>
            <a:r>
              <a:rPr lang="en-US" dirty="0"/>
              <a:t>Geometric measurements &amp; modelling</a:t>
            </a:r>
          </a:p>
          <a:p>
            <a:pPr lvl="1"/>
            <a:r>
              <a:rPr lang="en-US" dirty="0"/>
              <a:t>Simulation model (dynamics+ graphics)</a:t>
            </a:r>
          </a:p>
          <a:p>
            <a:pPr lvl="1"/>
            <a:r>
              <a:rPr lang="en-US" dirty="0"/>
              <a:t>API integration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051ADFD-4866-7FC4-6DC6-438BA8196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03" y="3718794"/>
            <a:ext cx="3470757" cy="1952301"/>
          </a:xfrm>
          <a:prstGeom prst="rect">
            <a:avLst/>
          </a:prstGeom>
        </p:spPr>
      </p:pic>
      <p:pic>
        <p:nvPicPr>
          <p:cNvPr id="13" name="Picture 12" descr="A white robot on a grey floor&#10;&#10;Description automatically generated">
            <a:extLst>
              <a:ext uri="{FF2B5EF4-FFF2-40B4-BE49-F238E27FC236}">
                <a16:creationId xmlns:a16="http://schemas.microsoft.com/office/drawing/2014/main" id="{279D7FC0-BF70-4A2B-39F6-24B54A4C10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76" y="4756695"/>
            <a:ext cx="1219200" cy="914400"/>
          </a:xfrm>
          <a:prstGeom prst="rect">
            <a:avLst/>
          </a:prstGeom>
        </p:spPr>
      </p:pic>
      <p:pic>
        <p:nvPicPr>
          <p:cNvPr id="15" name="Picture 14" descr="A robot on wheels with a triangle on it&#10;&#10;Description automatically generated with medium confidence">
            <a:extLst>
              <a:ext uri="{FF2B5EF4-FFF2-40B4-BE49-F238E27FC236}">
                <a16:creationId xmlns:a16="http://schemas.microsoft.com/office/drawing/2014/main" id="{8A0F2FDB-3E58-8D80-F977-D2ACA1F30A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26" y="4756695"/>
            <a:ext cx="1219200" cy="914400"/>
          </a:xfrm>
          <a:prstGeom prst="rect">
            <a:avLst/>
          </a:prstGeom>
        </p:spPr>
      </p:pic>
      <p:pic>
        <p:nvPicPr>
          <p:cNvPr id="17" name="Picture 16" descr="A yellow and blue vehicle on a grey surface&#10;&#10;Description automatically generated">
            <a:extLst>
              <a:ext uri="{FF2B5EF4-FFF2-40B4-BE49-F238E27FC236}">
                <a16:creationId xmlns:a16="http://schemas.microsoft.com/office/drawing/2014/main" id="{BF5FBAF0-9D58-75E6-07E1-998A50379B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r="39692"/>
          <a:stretch/>
        </p:blipFill>
        <p:spPr>
          <a:xfrm rot="5400000">
            <a:off x="6363051" y="3548110"/>
            <a:ext cx="914400" cy="1255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EC6001-1EFF-C49E-D742-556EF924B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5630" y="1600200"/>
            <a:ext cx="326470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Full-Scale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16122"/>
                </a:solidFill>
                <a:hlinkClick r:id="rId2"/>
              </a:rPr>
              <a:t>OpenCAV</a:t>
            </a:r>
            <a:endParaRPr lang="en-US" dirty="0">
              <a:solidFill>
                <a:srgbClr val="F16122"/>
              </a:solidFill>
            </a:endParaRPr>
          </a:p>
          <a:p>
            <a:pPr lvl="1"/>
            <a:r>
              <a:rPr lang="en-US" dirty="0"/>
              <a:t>Datasheet reference</a:t>
            </a:r>
          </a:p>
          <a:p>
            <a:pPr lvl="1"/>
            <a:r>
              <a:rPr lang="en-US" dirty="0"/>
              <a:t>Powertrain dynamics</a:t>
            </a:r>
          </a:p>
          <a:p>
            <a:pPr lvl="1"/>
            <a:r>
              <a:rPr lang="en-US" dirty="0"/>
              <a:t>Geometric measurements &amp; modelling</a:t>
            </a:r>
          </a:p>
          <a:p>
            <a:pPr lvl="1"/>
            <a:r>
              <a:rPr lang="en-US" dirty="0"/>
              <a:t>Simulation model (dynamics+ graphics)</a:t>
            </a:r>
          </a:p>
          <a:p>
            <a:pPr lvl="1"/>
            <a:r>
              <a:rPr lang="en-US" dirty="0"/>
              <a:t>API integration</a:t>
            </a:r>
          </a:p>
          <a:p>
            <a:r>
              <a:rPr lang="en-US" dirty="0">
                <a:solidFill>
                  <a:srgbClr val="F16122"/>
                </a:solidFill>
                <a:hlinkClick r:id="rId3"/>
              </a:rPr>
              <a:t>RZR</a:t>
            </a:r>
            <a:endParaRPr lang="en-US" dirty="0">
              <a:solidFill>
                <a:srgbClr val="F16122"/>
              </a:solidFill>
            </a:endParaRPr>
          </a:p>
          <a:p>
            <a:pPr lvl="1"/>
            <a:r>
              <a:rPr lang="en-US" dirty="0"/>
              <a:t>Datasheet reference</a:t>
            </a:r>
          </a:p>
          <a:p>
            <a:pPr lvl="1"/>
            <a:r>
              <a:rPr lang="en-US" dirty="0"/>
              <a:t>Powertrain dynamics</a:t>
            </a:r>
          </a:p>
          <a:p>
            <a:pPr lvl="1"/>
            <a:r>
              <a:rPr lang="en-US" dirty="0"/>
              <a:t>Simulation model (dynamics+ graphics)</a:t>
            </a:r>
          </a:p>
          <a:p>
            <a:pPr lvl="1"/>
            <a:r>
              <a:rPr lang="en-US" dirty="0"/>
              <a:t>API integration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A orange vehicle on a rocky hill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C4826CB-4B4F-9805-6B4E-EA56D07FD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r="5000"/>
          <a:stretch/>
        </p:blipFill>
        <p:spPr>
          <a:xfrm>
            <a:off x="8292917" y="3872562"/>
            <a:ext cx="3657598" cy="2286000"/>
          </a:xfrm>
          <a:prstGeom prst="rect">
            <a:avLst/>
          </a:prstGeom>
        </p:spPr>
      </p:pic>
      <p:pic>
        <p:nvPicPr>
          <p:cNvPr id="8" name="Picture 7" descr="A car on the roa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6840765-9064-E067-8A41-BC9F07F22D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" r="5000"/>
          <a:stretch/>
        </p:blipFill>
        <p:spPr>
          <a:xfrm>
            <a:off x="5316063" y="1417025"/>
            <a:ext cx="36575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61D8DC71-BDBE-86F8-ED65-2236FA4DE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3" r="9773"/>
          <a:stretch/>
        </p:blipFill>
        <p:spPr>
          <a:xfrm>
            <a:off x="1898227" y="1619005"/>
            <a:ext cx="1699633" cy="10972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96CF4B-0A45-A26A-2876-717DF09E9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9" r="13388"/>
          <a:stretch/>
        </p:blipFill>
        <p:spPr>
          <a:xfrm>
            <a:off x="3669391" y="1623844"/>
            <a:ext cx="1658938" cy="10972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D8ADA3B-C761-EA76-58C7-7CB5B7FD2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4" r="8121"/>
          <a:stretch/>
        </p:blipFill>
        <p:spPr>
          <a:xfrm>
            <a:off x="5397462" y="1616203"/>
            <a:ext cx="1789925" cy="10972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5D5773-6571-5246-B0A1-DB8C1272F0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8" r="10069"/>
          <a:stretch/>
        </p:blipFill>
        <p:spPr>
          <a:xfrm>
            <a:off x="7256520" y="1626205"/>
            <a:ext cx="1789925" cy="1097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226D5-A000-7A5E-7B5B-33DBE61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 Digital Twins in AutoDRIVE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F321-3A36-395E-6058-DB733DEE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23C7-F222-B208-0B69-2BDB9C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71146-0F4B-3DA4-AEC2-F0BDAD20FDDD}"/>
              </a:ext>
            </a:extLst>
          </p:cNvPr>
          <p:cNvSpPr txBox="1"/>
          <p:nvPr/>
        </p:nvSpPr>
        <p:spPr>
          <a:xfrm>
            <a:off x="10325407" y="6066768"/>
            <a:ext cx="193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47474"/>
                </a:solidFill>
              </a:rPr>
              <a:t>Source: </a:t>
            </a:r>
            <a:r>
              <a:rPr lang="en-US" sz="1000" dirty="0">
                <a:solidFill>
                  <a:srgbClr val="747474"/>
                </a:solidFill>
                <a:hlinkClick r:id="rId6"/>
              </a:rPr>
              <a:t>AutoDRIVE Ecosystem</a:t>
            </a:r>
            <a:endParaRPr lang="en-US" sz="1000" dirty="0">
              <a:solidFill>
                <a:srgbClr val="74747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C3487E-28A5-4A50-02C0-B481235813F3}"/>
              </a:ext>
            </a:extLst>
          </p:cNvPr>
          <p:cNvSpPr txBox="1"/>
          <p:nvPr/>
        </p:nvSpPr>
        <p:spPr>
          <a:xfrm>
            <a:off x="1898630" y="2720763"/>
            <a:ext cx="1699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Parking Lot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9B9B85-2264-A4D1-A0DD-756ADD50EEC2}"/>
              </a:ext>
            </a:extLst>
          </p:cNvPr>
          <p:cNvSpPr txBox="1"/>
          <p:nvPr/>
        </p:nvSpPr>
        <p:spPr>
          <a:xfrm rot="16200000">
            <a:off x="1051356" y="2083270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16122"/>
                </a:solidFill>
              </a:rPr>
              <a:t>SMALL-SCALE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B5099-5960-9F3C-1D91-C90709914FDF}"/>
              </a:ext>
            </a:extLst>
          </p:cNvPr>
          <p:cNvSpPr txBox="1"/>
          <p:nvPr/>
        </p:nvSpPr>
        <p:spPr>
          <a:xfrm rot="16200000">
            <a:off x="1170781" y="3591749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16122"/>
                </a:solidFill>
              </a:rPr>
              <a:t>MID-SCALE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FDCB7A-752B-C04D-ECA2-5A65833090CF}"/>
              </a:ext>
            </a:extLst>
          </p:cNvPr>
          <p:cNvSpPr txBox="1"/>
          <p:nvPr/>
        </p:nvSpPr>
        <p:spPr>
          <a:xfrm rot="16200000">
            <a:off x="1107459" y="5080510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16122"/>
                </a:solidFill>
              </a:rPr>
              <a:t>FULL-SCALE</a:t>
            </a:r>
          </a:p>
        </p:txBody>
      </p:sp>
      <p:pic>
        <p:nvPicPr>
          <p:cNvPr id="17" name="Picture 16" descr="A group of black wires&#10;&#10;Description automatically generated">
            <a:extLst>
              <a:ext uri="{FF2B5EF4-FFF2-40B4-BE49-F238E27FC236}">
                <a16:creationId xmlns:a16="http://schemas.microsoft.com/office/drawing/2014/main" id="{303C71E8-05B7-EC19-3824-FF0F4DFEF2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78" y="1616203"/>
            <a:ext cx="2346077" cy="10972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CC7270-FDC5-B2EA-25B3-EF5F917C772D}"/>
              </a:ext>
            </a:extLst>
          </p:cNvPr>
          <p:cNvSpPr txBox="1"/>
          <p:nvPr/>
        </p:nvSpPr>
        <p:spPr>
          <a:xfrm>
            <a:off x="3669391" y="2726409"/>
            <a:ext cx="1658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Eight Track</a:t>
            </a:r>
          </a:p>
        </p:txBody>
      </p:sp>
      <p:pic>
        <p:nvPicPr>
          <p:cNvPr id="32" name="Picture 31" descr="A rock with many small squares&#10;&#10;Description automatically generated with medium confidence">
            <a:extLst>
              <a:ext uri="{FF2B5EF4-FFF2-40B4-BE49-F238E27FC236}">
                <a16:creationId xmlns:a16="http://schemas.microsoft.com/office/drawing/2014/main" id="{7002E47C-7574-9AB3-49B2-A145E4FD37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58" y="3160659"/>
            <a:ext cx="2561135" cy="1197864"/>
          </a:xfrm>
          <a:prstGeom prst="rect">
            <a:avLst/>
          </a:prstGeom>
        </p:spPr>
      </p:pic>
      <p:pic>
        <p:nvPicPr>
          <p:cNvPr id="35" name="Picture 34" descr="A map of a city&#10;&#10;Description automatically generated">
            <a:extLst>
              <a:ext uri="{FF2B5EF4-FFF2-40B4-BE49-F238E27FC236}">
                <a16:creationId xmlns:a16="http://schemas.microsoft.com/office/drawing/2014/main" id="{63FDD2F8-D5D9-C9FF-DD15-EF6D9FC4DCF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36" y="3160659"/>
            <a:ext cx="1541279" cy="119786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27BFE8-1B7A-4201-3743-A5E57EE1566C}"/>
              </a:ext>
            </a:extLst>
          </p:cNvPr>
          <p:cNvSpPr txBox="1"/>
          <p:nvPr/>
        </p:nvSpPr>
        <p:spPr>
          <a:xfrm>
            <a:off x="1898227" y="4362344"/>
            <a:ext cx="1541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Tiny Town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C4945-4A57-6ADF-2B83-A27C4F83A871}"/>
              </a:ext>
            </a:extLst>
          </p:cNvPr>
          <p:cNvSpPr txBox="1"/>
          <p:nvPr/>
        </p:nvSpPr>
        <p:spPr>
          <a:xfrm>
            <a:off x="4784385" y="4362344"/>
            <a:ext cx="1541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Forest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C418984-B086-9BA0-581C-D1C27367C0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553" r="20383"/>
          <a:stretch/>
        </p:blipFill>
        <p:spPr>
          <a:xfrm>
            <a:off x="6429333" y="4704025"/>
            <a:ext cx="1461472" cy="1197864"/>
          </a:xfrm>
          <a:prstGeom prst="rect">
            <a:avLst/>
          </a:prstGeom>
          <a:ln w="19050"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AD9060-C0F4-AB4C-A6A1-CCF884589B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4458" y="4701508"/>
            <a:ext cx="1326125" cy="1197864"/>
          </a:xfrm>
          <a:prstGeom prst="rect">
            <a:avLst/>
          </a:prstGeom>
          <a:ln w="19050">
            <a:noFill/>
          </a:ln>
        </p:spPr>
      </p:pic>
      <p:pic>
        <p:nvPicPr>
          <p:cNvPr id="45" name="Picture 44" descr="A map of a city&#10;&#10;Description automatically generated">
            <a:extLst>
              <a:ext uri="{FF2B5EF4-FFF2-40B4-BE49-F238E27FC236}">
                <a16:creationId xmlns:a16="http://schemas.microsoft.com/office/drawing/2014/main" id="{7E73CB82-A091-6070-623F-C01BB295DB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9" y="4701508"/>
            <a:ext cx="1543269" cy="119786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A67A664-FD7F-612E-D872-0C731DA60D09}"/>
              </a:ext>
            </a:extLst>
          </p:cNvPr>
          <p:cNvSpPr txBox="1"/>
          <p:nvPr/>
        </p:nvSpPr>
        <p:spPr>
          <a:xfrm>
            <a:off x="1898227" y="5896513"/>
            <a:ext cx="1541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Tiny Town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A3753A-5167-0734-6C38-318CABF428B8}"/>
              </a:ext>
            </a:extLst>
          </p:cNvPr>
          <p:cNvSpPr txBox="1"/>
          <p:nvPr/>
        </p:nvSpPr>
        <p:spPr>
          <a:xfrm>
            <a:off x="4166880" y="5899272"/>
            <a:ext cx="1541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Forest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37761D-2287-3684-098C-8A3A267BE7F7}"/>
              </a:ext>
            </a:extLst>
          </p:cNvPr>
          <p:cNvSpPr txBox="1"/>
          <p:nvPr/>
        </p:nvSpPr>
        <p:spPr>
          <a:xfrm>
            <a:off x="6389429" y="5896513"/>
            <a:ext cx="1541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City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33F9E40-F425-F7B0-3207-6AD896214D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5135" y="3160659"/>
            <a:ext cx="2142703" cy="119786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02ECC13-1A3F-4923-9718-6EBE69739EBB}"/>
              </a:ext>
            </a:extLst>
          </p:cNvPr>
          <p:cNvSpPr txBox="1"/>
          <p:nvPr/>
        </p:nvSpPr>
        <p:spPr>
          <a:xfrm>
            <a:off x="7965846" y="4362344"/>
            <a:ext cx="1541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Proving Ground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4D31B-E6C2-9986-D3C1-73A8FCE5FEC5}"/>
              </a:ext>
            </a:extLst>
          </p:cNvPr>
          <p:cNvSpPr txBox="1"/>
          <p:nvPr/>
        </p:nvSpPr>
        <p:spPr>
          <a:xfrm>
            <a:off x="5409423" y="2710795"/>
            <a:ext cx="1762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4-Way Intersection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F9910C-4478-C33C-73BE-2AFB4024A106}"/>
              </a:ext>
            </a:extLst>
          </p:cNvPr>
          <p:cNvSpPr txBox="1"/>
          <p:nvPr/>
        </p:nvSpPr>
        <p:spPr>
          <a:xfrm>
            <a:off x="7253130" y="2720762"/>
            <a:ext cx="1793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Tiny Town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D7EF7E-34DA-AEA9-CD2C-C4C63049C4AD}"/>
              </a:ext>
            </a:extLst>
          </p:cNvPr>
          <p:cNvSpPr txBox="1"/>
          <p:nvPr/>
        </p:nvSpPr>
        <p:spPr>
          <a:xfrm>
            <a:off x="9127541" y="2710795"/>
            <a:ext cx="2334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Porto Track</a:t>
            </a:r>
          </a:p>
        </p:txBody>
      </p:sp>
    </p:spTree>
    <p:extLst>
      <p:ext uri="{BB962C8B-B14F-4D97-AF65-F5344CB8AC3E}">
        <p14:creationId xmlns:p14="http://schemas.microsoft.com/office/powerpoint/2010/main" val="158237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Small-Scale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Tiny Town</a:t>
            </a:r>
          </a:p>
          <a:p>
            <a:pPr lvl="1"/>
            <a:r>
              <a:rPr lang="en-US" dirty="0"/>
              <a:t>Structured layout</a:t>
            </a:r>
          </a:p>
          <a:p>
            <a:pPr lvl="1"/>
            <a:r>
              <a:rPr lang="en-US" dirty="0"/>
              <a:t>Straights, left/right turns</a:t>
            </a:r>
          </a:p>
          <a:p>
            <a:pPr lvl="1"/>
            <a:r>
              <a:rPr lang="en-US" dirty="0"/>
              <a:t>3/4-way intersections</a:t>
            </a:r>
          </a:p>
          <a:p>
            <a:pPr lvl="1"/>
            <a:r>
              <a:rPr lang="en-US" dirty="0"/>
              <a:t>Roadside/lot parking</a:t>
            </a:r>
          </a:p>
          <a:p>
            <a:r>
              <a:rPr lang="en-US" dirty="0"/>
              <a:t>Porto Track</a:t>
            </a:r>
          </a:p>
          <a:p>
            <a:pPr lvl="1"/>
            <a:r>
              <a:rPr lang="en-US" dirty="0"/>
              <a:t>Closed racing circuit</a:t>
            </a:r>
          </a:p>
          <a:p>
            <a:pPr lvl="1"/>
            <a:r>
              <a:rPr lang="en-US" dirty="0"/>
              <a:t>Actual F1TENTH track</a:t>
            </a:r>
          </a:p>
          <a:p>
            <a:pPr lvl="1"/>
            <a:r>
              <a:rPr lang="en-US" dirty="0"/>
              <a:t>Straight, U-turns, bend</a:t>
            </a:r>
          </a:p>
          <a:p>
            <a:pPr lvl="1"/>
            <a:r>
              <a:rPr lang="en-US" dirty="0"/>
              <a:t>Lap timer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 descr="A group of black wires&#10;&#10;Description automatically generated">
            <a:extLst>
              <a:ext uri="{FF2B5EF4-FFF2-40B4-BE49-F238E27FC236}">
                <a16:creationId xmlns:a16="http://schemas.microsoft.com/office/drawing/2014/main" id="{E34A9F84-44F4-7438-6197-C7A2DCAF7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166" y="3496508"/>
            <a:ext cx="4887660" cy="2286000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CF624B98-F676-3666-95D8-F308E7F31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39" y="1809750"/>
            <a:ext cx="294060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5184</TotalTime>
  <Words>928</Words>
  <Application>Microsoft Office PowerPoint</Application>
  <PresentationFormat>Widescreen</PresentationFormat>
  <Paragraphs>267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Mongolian Baiti</vt:lpstr>
      <vt:lpstr>Trebuchet MS</vt:lpstr>
      <vt:lpstr>Wingdings 2</vt:lpstr>
      <vt:lpstr>Wingdings 3</vt:lpstr>
      <vt:lpstr>ARMLab CU-ICAR</vt:lpstr>
      <vt:lpstr>Capstone Project Presentation</vt:lpstr>
      <vt:lpstr>Project Objectives</vt:lpstr>
      <vt:lpstr>Project Timeline</vt:lpstr>
      <vt:lpstr>Vehicle Digital Twins in AutoDRIVE Ecosystem</vt:lpstr>
      <vt:lpstr>Small-Scale Vehicles</vt:lpstr>
      <vt:lpstr>Mid-Scale Vehicles</vt:lpstr>
      <vt:lpstr>Full-Scale Vehicles</vt:lpstr>
      <vt:lpstr>Environment Digital Twins in AutoDRIVE Ecosystem</vt:lpstr>
      <vt:lpstr>Small-Scale Scenarios</vt:lpstr>
      <vt:lpstr>Mid-Scale Scenarios</vt:lpstr>
      <vt:lpstr>Full-Scale Scenarios</vt:lpstr>
      <vt:lpstr>Full-Scale Scenarios</vt:lpstr>
      <vt:lpstr>APIs to Connect with AutoDRIVE Ecosystem</vt:lpstr>
      <vt:lpstr>HMIs to Connect with AutoDRIVE Ecosystem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412</cp:revision>
  <dcterms:created xsi:type="dcterms:W3CDTF">2020-04-29T07:35:04Z</dcterms:created>
  <dcterms:modified xsi:type="dcterms:W3CDTF">2023-12-06T22:04:16Z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